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71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7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8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2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8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5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324405" y="379920"/>
            <a:ext cx="8579384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 smtClean="0"/>
              <a:t>7</a:t>
            </a:r>
            <a:r>
              <a:rPr lang="ko-KR" altLang="en-US" sz="3300" dirty="0" smtClean="0"/>
              <a:t>강 </a:t>
            </a:r>
            <a:r>
              <a:rPr lang="ko-KR" altLang="en-US" sz="3300" dirty="0" err="1" smtClean="0"/>
              <a:t>모바일</a:t>
            </a:r>
            <a:r>
              <a:rPr lang="ko-KR" altLang="en-US" sz="3300" dirty="0" smtClean="0"/>
              <a:t> </a:t>
            </a:r>
            <a:r>
              <a:rPr lang="ko-KR" altLang="en-US" sz="3300" dirty="0" err="1" smtClean="0"/>
              <a:t>웹시스템과</a:t>
            </a:r>
            <a:r>
              <a:rPr lang="ko-KR" altLang="en-US" sz="3300" dirty="0" smtClean="0"/>
              <a:t> </a:t>
            </a:r>
            <a:r>
              <a:rPr lang="ko-KR" altLang="en-US" sz="3300" dirty="0" err="1" smtClean="0"/>
              <a:t>웹페이지</a:t>
            </a:r>
            <a:r>
              <a:rPr lang="ko-KR" altLang="en-US" sz="3300" dirty="0" smtClean="0"/>
              <a:t> </a:t>
            </a:r>
            <a:r>
              <a:rPr lang="ko-KR" altLang="en-US" sz="3300" dirty="0" smtClean="0"/>
              <a:t>작성</a:t>
            </a:r>
            <a:r>
              <a:rPr lang="en-US" altLang="ko-KR" sz="3300" dirty="0" smtClean="0"/>
              <a:t>(1)</a:t>
            </a:r>
            <a:endParaRPr lang="ko-KR" altLang="en-US" sz="3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4876" cy="19862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202825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7814" y="1508055"/>
            <a:ext cx="4248472" cy="9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</a:t>
            </a: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Tomcat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의 실행</a:t>
            </a:r>
            <a:endParaRPr lang="en-US" altLang="ko-KR" sz="2000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웹문서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작성과 실행</a:t>
            </a:r>
            <a:endParaRPr lang="ko-KR" altLang="en-US" sz="20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73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9882" y="125985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확인 버튼 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76" y="62882"/>
            <a:ext cx="5558112" cy="665601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460521" y="6124755"/>
            <a:ext cx="1449237" cy="5941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6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" t="1" r="31473" b="30740"/>
          <a:stretch/>
        </p:blipFill>
        <p:spPr>
          <a:xfrm>
            <a:off x="664235" y="1104480"/>
            <a:ext cx="10187795" cy="55238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9524" y="0"/>
            <a:ext cx="12042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톰캣</a:t>
            </a:r>
            <a:r>
              <a:rPr lang="ko-KR" altLang="en-US" dirty="0" smtClean="0"/>
              <a:t> 실행 확인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톰캣이</a:t>
            </a:r>
            <a:r>
              <a:rPr lang="ko-KR" altLang="en-US" dirty="0" smtClean="0"/>
              <a:t> 정상 </a:t>
            </a:r>
            <a:r>
              <a:rPr lang="ko-KR" altLang="en-US" dirty="0" err="1" smtClean="0"/>
              <a:t>작동중이라면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웹브라우저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3"/>
              </a:rPr>
              <a:t>http://localhost:8080</a:t>
            </a:r>
            <a:r>
              <a:rPr lang="ko-KR" altLang="en-US" dirty="0" smtClean="0"/>
              <a:t>이라는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입력하면 홈페이지가 나타남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932317" y="1337094"/>
            <a:ext cx="2130725" cy="439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099"/>
            <a:ext cx="12150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홈페이지에 나타나는 문서는 </a:t>
            </a:r>
            <a:r>
              <a:rPr lang="ko-KR" altLang="en-US" dirty="0" err="1" smtClean="0"/>
              <a:t>홈디렉토리의</a:t>
            </a:r>
            <a:r>
              <a:rPr lang="ko-KR" altLang="en-US" dirty="0" smtClean="0"/>
              <a:t> 기본 문서인 </a:t>
            </a:r>
            <a:r>
              <a:rPr lang="en-US" altLang="ko-KR" dirty="0" err="1" smtClean="0"/>
              <a:t>index.jsp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톰캣을</a:t>
            </a:r>
            <a:r>
              <a:rPr lang="ko-KR" altLang="en-US" dirty="0" smtClean="0"/>
              <a:t> 설치하면  </a:t>
            </a:r>
            <a:r>
              <a:rPr lang="en-US" altLang="ko-KR" dirty="0" smtClean="0"/>
              <a:t>C:/Program Files/Apache Software Foundation/Tomcat 9.0/</a:t>
            </a:r>
            <a:r>
              <a:rPr lang="en-US" altLang="ko-KR" dirty="0" err="1" smtClean="0"/>
              <a:t>webapps</a:t>
            </a:r>
            <a:r>
              <a:rPr lang="en-US" altLang="ko-KR" dirty="0" smtClean="0"/>
              <a:t>/ROOT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홈디렉토리로</a:t>
            </a:r>
            <a:r>
              <a:rPr lang="ko-KR" altLang="en-US" dirty="0" smtClean="0"/>
              <a:t> 인식됨</a:t>
            </a:r>
            <a:endParaRPr lang="en-US" altLang="ko-KR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57" y="1009291"/>
            <a:ext cx="8671304" cy="575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70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938" y="119115"/>
            <a:ext cx="118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Tomcat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설치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“C:/Program Files/Apache Software Foundation/Tomcat 9.0/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webapps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/ROOT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가 홈디렉토리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1302" b="47743"/>
          <a:stretch/>
        </p:blipFill>
        <p:spPr>
          <a:xfrm>
            <a:off x="0" y="675360"/>
            <a:ext cx="9558068" cy="55022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5114" r="52897" b="48170"/>
          <a:stretch/>
        </p:blipFill>
        <p:spPr>
          <a:xfrm>
            <a:off x="5322499" y="561791"/>
            <a:ext cx="6461184" cy="56158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14136" y="4037162"/>
            <a:ext cx="1949570" cy="362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863306" y="4235570"/>
            <a:ext cx="1138686" cy="1095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5063706" y="2915728"/>
            <a:ext cx="1112807" cy="1302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20110" y="2587925"/>
            <a:ext cx="6422366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8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158" b="44311"/>
          <a:stretch/>
        </p:blipFill>
        <p:spPr>
          <a:xfrm>
            <a:off x="172528" y="707365"/>
            <a:ext cx="10964173" cy="54736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37718"/>
            <a:ext cx="11533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Tomcat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: “C:/Program Files/Apache Software Foundation/Tomcat 9.0/</a:t>
            </a:r>
            <a:r>
              <a:rPr lang="en-US" altLang="ko-KR" dirty="0" err="1" smtClean="0"/>
              <a:t>webapps</a:t>
            </a:r>
            <a:r>
              <a:rPr lang="en-US" altLang="ko-KR" dirty="0" smtClean="0"/>
              <a:t>/ROOT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홈디렉토리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4489" r="44388" b="53563"/>
          <a:stretch/>
        </p:blipFill>
        <p:spPr>
          <a:xfrm>
            <a:off x="4244194" y="1585991"/>
            <a:ext cx="7813085" cy="47330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48642" y="2070340"/>
            <a:ext cx="1095552" cy="500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27275" y="4244196"/>
            <a:ext cx="7330004" cy="439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04249" y="2570672"/>
            <a:ext cx="1043796" cy="1673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77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6341" b="52933"/>
          <a:stretch/>
        </p:blipFill>
        <p:spPr>
          <a:xfrm>
            <a:off x="86263" y="129396"/>
            <a:ext cx="12005624" cy="4761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242" b="50805"/>
          <a:stretch/>
        </p:blipFill>
        <p:spPr>
          <a:xfrm>
            <a:off x="216404" y="2613803"/>
            <a:ext cx="11875483" cy="37869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91774" y="1923691"/>
            <a:ext cx="1552754" cy="49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2"/>
          </p:cNvCxnSpPr>
          <p:nvPr/>
        </p:nvCxnSpPr>
        <p:spPr>
          <a:xfrm>
            <a:off x="3968151" y="2415396"/>
            <a:ext cx="6055743" cy="1319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0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933570"/>
            <a:ext cx="11188460" cy="60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688" y="270902"/>
            <a:ext cx="716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홈페이지에 나타나는 문서는 </a:t>
            </a:r>
            <a:r>
              <a:rPr kumimoji="0" lang="ko-KR" altLang="en-US" sz="18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홈디렉토리의</a:t>
            </a:r>
            <a:r>
              <a:rPr kumimoji="0" lang="ko-KR" altLang="en-US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기본 문서 </a:t>
            </a:r>
            <a:r>
              <a:rPr kumimoji="0" lang="en-US" altLang="ko-KR" sz="1800" b="1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index.jsp</a:t>
            </a:r>
            <a:endParaRPr kumimoji="0" lang="ko-KR" altLang="en-US" sz="18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92574" y="1319842"/>
            <a:ext cx="1224951" cy="1362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719977" y="543464"/>
            <a:ext cx="2872597" cy="948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1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91926" y="2311342"/>
            <a:ext cx="4252648" cy="4304402"/>
          </a:xfrm>
          <a:prstGeom prst="rect">
            <a:avLst/>
          </a:prstGeom>
          <a:solidFill>
            <a:srgbClr val="4E67C8"/>
          </a:solidFill>
          <a:ln w="15875" cap="flat" cmpd="sng" algn="ctr">
            <a:solidFill>
              <a:srgbClr val="4E67C8">
                <a:shade val="50000"/>
                <a:shade val="75000"/>
                <a:satMod val="125000"/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5462" y="2284790"/>
            <a:ext cx="4176464" cy="4357506"/>
          </a:xfrm>
          <a:prstGeom prst="rect">
            <a:avLst/>
          </a:prstGeom>
          <a:solidFill>
            <a:srgbClr val="4E67C8"/>
          </a:solidFill>
          <a:ln w="15875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7409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웹문서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작성과 실행</a:t>
            </a:r>
            <a:endParaRPr lang="en-US" altLang="ko-KR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569" y="396741"/>
            <a:ext cx="10606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웹문서의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편집과 저장</a:t>
            </a:r>
            <a:endParaRPr lang="en-US" altLang="ko-KR" sz="16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-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일반 텍스트문서 편집기 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메모장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-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스크립트 문서작성 지원 편집기</a:t>
            </a:r>
            <a:r>
              <a:rPr lang="en-US" altLang="ko-KR" sz="16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</a:t>
            </a:r>
            <a:r>
              <a:rPr lang="ko-KR" altLang="en-US" sz="1600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에디트플러스</a:t>
            </a:r>
            <a:r>
              <a:rPr lang="en-US" altLang="ko-KR" sz="16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노트패드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++ 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등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-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통합개발환경</a:t>
            </a:r>
            <a:r>
              <a:rPr lang="en-US" altLang="ko-KR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이클립스</a:t>
            </a:r>
            <a:r>
              <a:rPr lang="ko-KR" altLang="en-US" sz="16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등</a:t>
            </a:r>
            <a:r>
              <a:rPr lang="en-US" altLang="ko-KR" sz="16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1556792"/>
            <a:ext cx="1212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“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C:/Program Files/Apache Software Foundation/Tomcat 8.0/</a:t>
            </a:r>
            <a:r>
              <a:rPr lang="en-US" altLang="ko-KR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webapps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/ROOT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”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폴더에 </a:t>
            </a: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다음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프로그램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(hello.html)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저장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67824" y="2521174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&lt;</a:t>
            </a:r>
            <a:r>
              <a:rPr lang="en-US" altLang="ko-KR" sz="14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&lt;</a:t>
            </a:r>
            <a:r>
              <a:rPr lang="en-US" altLang="ko-KR" sz="14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 &lt;</a:t>
            </a:r>
            <a:r>
              <a:rPr lang="en-US" altLang="ko-KR" sz="14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&lt;/section&gt;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&lt;!-- 3. </a:t>
            </a:r>
            <a:r>
              <a:rPr lang="ko-KR" altLang="en-US" sz="14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푸터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&lt;footer&gt;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    &lt;center&gt;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    &lt;h3&gt;(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주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인덕대학교 서울 노원구 월계동 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1234&lt;/h3&gt;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    &lt;/center&gt;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&lt;/footer&gt;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&lt;/section&gt;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&lt;/body&gt;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&lt;/html&gt;</a:t>
            </a:r>
            <a:endParaRPr lang="ko-KR" altLang="en-US" sz="14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570" y="2480122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&lt;!DOCTYPE HTML&gt;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&lt;html&gt;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&lt;head&gt;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&lt;title&gt;JSP World&lt;/title&gt;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&lt;/head&gt;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&lt;body&gt;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&lt;section&gt;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&lt;!-- 1. 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헤더 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&lt;header&gt;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    &lt;center&gt;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	&lt;h1&gt;WAS 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환경구축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&lt;/h1&gt;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	&lt;/center&gt;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&lt;/header&gt;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&lt;!-- 2. 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본문 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--&gt;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&lt;section&gt;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    &lt;</a:t>
            </a:r>
            <a:r>
              <a:rPr lang="en-US" altLang="ko-KR" sz="14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    &lt;</a:t>
            </a:r>
            <a:r>
              <a:rPr lang="en-US" altLang="ko-KR" sz="14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	</a:t>
            </a:r>
            <a:r>
              <a:rPr lang="ko-KR" altLang="en-US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안녕하세요</a:t>
            </a:r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...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62519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9571" b="11930"/>
          <a:stretch/>
        </p:blipFill>
        <p:spPr>
          <a:xfrm>
            <a:off x="715994" y="681486"/>
            <a:ext cx="5096413" cy="5955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287" y="138023"/>
            <a:ext cx="1058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노트패드 플러스를 열어 </a:t>
            </a:r>
            <a:r>
              <a:rPr lang="en-US" altLang="ko-KR" dirty="0" err="1" smtClean="0"/>
              <a:t>hello.heml</a:t>
            </a:r>
            <a:r>
              <a:rPr lang="ko-KR" altLang="en-US" dirty="0" smtClean="0"/>
              <a:t>파일을 다음과 같이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폴더에 다음과 같이 저장한다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8" y="3083358"/>
            <a:ext cx="5062201" cy="1591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3940" y="2605177"/>
            <a:ext cx="154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ROOT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589917" y="2527540"/>
            <a:ext cx="5365630" cy="854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448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508450"/>
            <a:ext cx="11680165" cy="62659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67026" y="845389"/>
            <a:ext cx="1069676" cy="1526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9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259" y="-2256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JSP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기반 </a:t>
            </a:r>
            <a:r>
              <a:rPr lang="ko-KR" altLang="en-US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모바일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웹 시스템 구축</a:t>
            </a:r>
            <a:endParaRPr lang="en-US" altLang="ko-KR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260" y="547998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JSP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스크립트 기반의 </a:t>
            </a:r>
            <a:r>
              <a:rPr lang="ko-KR" altLang="en-US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웹서버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시스템구조 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8340" y="1108685"/>
            <a:ext cx="11945124" cy="5430138"/>
            <a:chOff x="28340" y="1108685"/>
            <a:chExt cx="9030396" cy="4358529"/>
          </a:xfrm>
        </p:grpSpPr>
        <p:sp>
          <p:nvSpPr>
            <p:cNvPr id="4" name="직사각형 3"/>
            <p:cNvSpPr/>
            <p:nvPr/>
          </p:nvSpPr>
          <p:spPr>
            <a:xfrm>
              <a:off x="1956428" y="1108685"/>
              <a:ext cx="7102308" cy="3951661"/>
            </a:xfrm>
            <a:prstGeom prst="rect">
              <a:avLst/>
            </a:prstGeom>
            <a:solidFill>
              <a:srgbClr val="F125B7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51198" y="1642857"/>
              <a:ext cx="1440160" cy="1755432"/>
            </a:xfrm>
            <a:prstGeom prst="rect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8340" y="1536460"/>
              <a:ext cx="1152128" cy="2664296"/>
              <a:chOff x="28340" y="1536460"/>
              <a:chExt cx="1152128" cy="2664296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28340" y="1536460"/>
                <a:ext cx="1152128" cy="2664296"/>
              </a:xfrm>
              <a:prstGeom prst="roundRect">
                <a:avLst/>
              </a:prstGeom>
              <a:solidFill>
                <a:srgbClr val="FFFF00"/>
              </a:solidFill>
              <a:ln w="15875" cap="flat" cmpd="sng" algn="ctr">
                <a:solidFill>
                  <a:srgbClr val="FFFF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" name="Picture 3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3" y="1862973"/>
                <a:ext cx="842772" cy="860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59" t="4829" r="13537" b="4641"/>
              <a:stretch/>
            </p:blipFill>
            <p:spPr bwMode="auto">
              <a:xfrm>
                <a:off x="220495" y="3033455"/>
                <a:ext cx="519269" cy="733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9779" y="1585974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HY그래픽M" panose="02030600000101010101" pitchFamily="18" charset="-127"/>
                  </a:rPr>
                  <a:t>데스크탑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1245" y="2728780"/>
                <a:ext cx="10663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HY그래픽M" panose="02030600000101010101" pitchFamily="18" charset="-127"/>
                  </a:rPr>
                  <a:t>웹브라우저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35365" y="3794257"/>
                <a:ext cx="9380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HY그래픽M" panose="02030600000101010101" pitchFamily="18" charset="-127"/>
                  </a:rPr>
                  <a:t>모바일기기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195214" y="1909285"/>
              <a:ext cx="1080121" cy="1227707"/>
              <a:chOff x="3419871" y="1640048"/>
              <a:chExt cx="1080121" cy="1227707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3419872" y="1640048"/>
                <a:ext cx="1080120" cy="406313"/>
              </a:xfrm>
              <a:prstGeom prst="roundRect">
                <a:avLst/>
              </a:prstGeom>
              <a:noFill/>
              <a:ln w="15875" cap="flat" cmpd="sng" algn="ctr">
                <a:solidFill>
                  <a:srgbClr val="4E67C8">
                    <a:shade val="50000"/>
                    <a:shade val="75000"/>
                    <a:satMod val="125000"/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518945" y="1677029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HY그래픽M" panose="02030600000101010101" pitchFamily="18" charset="-127"/>
                  </a:rPr>
                  <a:t>jQuery</a:t>
                </a: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419871" y="2184443"/>
                <a:ext cx="1080120" cy="683312"/>
              </a:xfrm>
              <a:prstGeom prst="roundRect">
                <a:avLst/>
              </a:prstGeom>
              <a:noFill/>
              <a:ln w="15875" cap="flat" cmpd="sng" algn="ctr">
                <a:solidFill>
                  <a:srgbClr val="4E67C8">
                    <a:shade val="50000"/>
                    <a:shade val="75000"/>
                    <a:satMod val="125000"/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518944" y="2221424"/>
                <a:ext cx="8819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HY그래픽M" panose="02030600000101010101" pitchFamily="18" charset="-127"/>
                  </a:rPr>
                  <a:t>jQuery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HY그래픽M" panose="02030600000101010101" pitchFamily="18" charset="-127"/>
                  </a:rPr>
                  <a:t>Mobile</a:t>
                </a: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3779390" y="1642857"/>
              <a:ext cx="2505057" cy="1800200"/>
            </a:xfrm>
            <a:prstGeom prst="rect">
              <a:avLst/>
            </a:prstGeom>
            <a:solidFill>
              <a:srgbClr val="92D050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39475" y="1149298"/>
              <a:ext cx="1457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JSP</a:t>
              </a:r>
              <a:r>
                <a:rPr lang="ko-KR" altLang="en-US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스크립트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07482" y="167644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HTML</a:t>
              </a:r>
              <a:endPara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933278" y="2205108"/>
              <a:ext cx="936104" cy="337849"/>
            </a:xfrm>
            <a:prstGeom prst="roundRect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CSS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908183" y="2760570"/>
              <a:ext cx="1398598" cy="337849"/>
            </a:xfrm>
            <a:prstGeom prst="roundRect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JavaScript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358008" y="2112441"/>
              <a:ext cx="833650" cy="982375"/>
            </a:xfrm>
            <a:prstGeom prst="roundRect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Java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code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779389" y="3548178"/>
              <a:ext cx="2505057" cy="384578"/>
            </a:xfrm>
            <a:prstGeom prst="roundRect">
              <a:avLst/>
            </a:prstGeom>
            <a:solidFill>
              <a:srgbClr val="FFC000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WAS(Tomcat)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761689" y="4008467"/>
              <a:ext cx="2522758" cy="384578"/>
            </a:xfrm>
            <a:prstGeom prst="roundRect">
              <a:avLst/>
            </a:prstGeom>
            <a:solidFill>
              <a:srgbClr val="FFC000"/>
            </a:solidFill>
            <a:ln w="15875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JVM(JDK)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051198" y="4484282"/>
              <a:ext cx="6912768" cy="468052"/>
            </a:xfrm>
            <a:prstGeom prst="roundRect">
              <a:avLst/>
            </a:prstGeom>
            <a:solidFill>
              <a:srgbClr val="FFC000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OS(Windows/Linux)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6284447" y="2293155"/>
              <a:ext cx="807311" cy="636339"/>
            </a:xfrm>
            <a:prstGeom prst="ellipse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JDBC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091758" y="1676445"/>
              <a:ext cx="792088" cy="2716600"/>
            </a:xfrm>
            <a:prstGeom prst="roundRect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DBMS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(SQL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Server)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9" name="순서도: 자기 디스크 28"/>
            <p:cNvSpPr/>
            <p:nvPr/>
          </p:nvSpPr>
          <p:spPr>
            <a:xfrm>
              <a:off x="8315894" y="2303922"/>
              <a:ext cx="648072" cy="843837"/>
            </a:xfrm>
            <a:prstGeom prst="flowChartMagneticDisk">
              <a:avLst/>
            </a:prstGeom>
            <a:solidFill>
              <a:srgbClr val="4E67C8"/>
            </a:solidFill>
            <a:ln w="15875" cap="flat" cmpd="sng" algn="ctr">
              <a:solidFill>
                <a:srgbClr val="4E67C8">
                  <a:shade val="50000"/>
                  <a:shade val="75000"/>
                  <a:satMod val="125000"/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HY그래픽M" panose="02030600000101010101" pitchFamily="18" charset="-127"/>
                  <a:cs typeface="+mn-cs"/>
                </a:rPr>
                <a:t>DB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  <a:cs typeface="+mn-cs"/>
              </a:endParaRPr>
            </a:p>
          </p:txBody>
        </p:sp>
        <p:cxnSp>
          <p:nvCxnSpPr>
            <p:cNvPr id="30" name="직선 화살표 연결선 29"/>
            <p:cNvCxnSpPr>
              <a:endCxn id="29" idx="2"/>
            </p:cNvCxnSpPr>
            <p:nvPr/>
          </p:nvCxnSpPr>
          <p:spPr>
            <a:xfrm>
              <a:off x="7883846" y="2723338"/>
              <a:ext cx="432048" cy="250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31" name="직선 화살표 연결선 30"/>
            <p:cNvCxnSpPr>
              <a:stCxn id="5" idx="3"/>
              <a:endCxn id="21" idx="1"/>
            </p:cNvCxnSpPr>
            <p:nvPr/>
          </p:nvCxnSpPr>
          <p:spPr>
            <a:xfrm flipV="1">
              <a:off x="3491358" y="2374033"/>
              <a:ext cx="441920" cy="1465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32" name="직선 화살표 연결선 31"/>
            <p:cNvCxnSpPr>
              <a:stCxn id="5" idx="3"/>
              <a:endCxn id="22" idx="1"/>
            </p:cNvCxnSpPr>
            <p:nvPr/>
          </p:nvCxnSpPr>
          <p:spPr>
            <a:xfrm>
              <a:off x="3491358" y="2520573"/>
              <a:ext cx="416825" cy="40892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4784866" y="509788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웹서버</a:t>
              </a:r>
              <a:endPara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56" y="448428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클라이언트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1180468" y="2374032"/>
              <a:ext cx="77596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4E67C8"/>
              </a:solidFill>
              <a:prstDash val="solid"/>
              <a:tailEnd type="arrow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1148387" y="1554491"/>
              <a:ext cx="90281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JSP</a:t>
              </a:r>
            </a:p>
            <a:p>
              <a:r>
                <a:rPr lang="en-US" altLang="ko-KR" sz="1400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Script</a:t>
              </a:r>
            </a:p>
            <a:p>
              <a:r>
                <a:rPr lang="ko-KR" altLang="en-US" sz="1400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실행요청</a:t>
              </a:r>
              <a:endParaRPr lang="en-US" altLang="ko-KR" sz="1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endParaRPr>
            </a:p>
          </p:txBody>
        </p:sp>
        <p:cxnSp>
          <p:nvCxnSpPr>
            <p:cNvPr id="37" name="직선 화살표 연결선 36"/>
            <p:cNvCxnSpPr>
              <a:stCxn id="4" idx="1"/>
            </p:cNvCxnSpPr>
            <p:nvPr/>
          </p:nvCxnSpPr>
          <p:spPr>
            <a:xfrm flipH="1">
              <a:off x="1148387" y="3084516"/>
              <a:ext cx="808041" cy="13903"/>
            </a:xfrm>
            <a:prstGeom prst="straightConnector1">
              <a:avLst/>
            </a:prstGeom>
            <a:noFill/>
            <a:ln w="28575" cap="flat" cmpd="sng" algn="ctr">
              <a:solidFill>
                <a:srgbClr val="4E67C8"/>
              </a:solidFill>
              <a:prstDash val="soli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1310184" y="3191104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HTML</a:t>
              </a:r>
            </a:p>
            <a:p>
              <a:r>
                <a:rPr lang="ko-KR" altLang="en-US" sz="1400" dirty="0">
                  <a:solidFill>
                    <a:prstClr val="black"/>
                  </a:solidFill>
                  <a:latin typeface="Trebuchet MS"/>
                  <a:ea typeface="HY그래픽M" panose="02030600000101010101" pitchFamily="18" charset="-127"/>
                </a:rPr>
                <a:t>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106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998" y="0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2)  </a:t>
            </a:r>
            <a:r>
              <a:rPr lang="ko-KR" altLang="en-US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웹문서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보기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2998" y="369332"/>
            <a:ext cx="12119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웹브라우저의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주소란에 “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http://localhost:8080/hello.html”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을 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입력하면그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실행결과로 다음과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같은 화면이 나타남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8387" b="51387"/>
          <a:stretch/>
        </p:blipFill>
        <p:spPr>
          <a:xfrm>
            <a:off x="204186" y="1303303"/>
            <a:ext cx="11730595" cy="49554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00245" y="1744008"/>
            <a:ext cx="3647152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http://localhost:8080/hello.html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83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50" y="267934"/>
            <a:ext cx="7341385" cy="64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0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3903" y="876738"/>
            <a:ext cx="2608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(Tomcat)</a:t>
            </a:r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4079" y="1246070"/>
            <a:ext cx="11339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Jeju Gothic"/>
              </a:rPr>
              <a:t>dynamic(</a:t>
            </a:r>
            <a:r>
              <a:rPr lang="ko-KR" altLang="en-US" dirty="0">
                <a:latin typeface="Jeju Gothic"/>
              </a:rPr>
              <a:t>동적</a:t>
            </a:r>
            <a:r>
              <a:rPr lang="en-US" altLang="ko-KR" dirty="0">
                <a:latin typeface="Jeju Gothic"/>
              </a:rPr>
              <a:t>)</a:t>
            </a:r>
            <a:r>
              <a:rPr lang="ko-KR" altLang="en-US" dirty="0">
                <a:latin typeface="Jeju Gothic"/>
              </a:rPr>
              <a:t>인 웹을 만들기 위한 웹 컨테이너</a:t>
            </a:r>
            <a:r>
              <a:rPr lang="en-US" altLang="ko-KR" dirty="0">
                <a:latin typeface="Jeju Gothic"/>
              </a:rPr>
              <a:t>, </a:t>
            </a:r>
            <a:r>
              <a:rPr lang="ko-KR" altLang="en-US" dirty="0" err="1">
                <a:latin typeface="Jeju Gothic"/>
              </a:rPr>
              <a:t>서블릿</a:t>
            </a:r>
            <a:r>
              <a:rPr lang="ko-KR" altLang="en-US" dirty="0">
                <a:latin typeface="Jeju Gothic"/>
              </a:rPr>
              <a:t> 컨테이너라고 불리며</a:t>
            </a:r>
            <a:r>
              <a:rPr lang="en-US" altLang="ko-KR" dirty="0">
                <a:latin typeface="Jeju Gothic"/>
              </a:rPr>
              <a:t>, </a:t>
            </a:r>
            <a:r>
              <a:rPr lang="ko-KR" altLang="en-US" dirty="0" err="1">
                <a:latin typeface="Jeju Gothic"/>
              </a:rPr>
              <a:t>웹서버에서</a:t>
            </a:r>
            <a:r>
              <a:rPr lang="ko-KR" altLang="en-US" dirty="0">
                <a:latin typeface="Jeju Gothic"/>
              </a:rPr>
              <a:t> 정적으로 </a:t>
            </a:r>
            <a:r>
              <a:rPr lang="ko-KR" altLang="en-US" dirty="0" err="1">
                <a:latin typeface="Jeju Gothic"/>
              </a:rPr>
              <a:t>처리해야할</a:t>
            </a:r>
            <a:r>
              <a:rPr lang="ko-KR" altLang="en-US" dirty="0">
                <a:latin typeface="Jeju Gothic"/>
              </a:rPr>
              <a:t> 데이터를 제외한 </a:t>
            </a:r>
            <a:r>
              <a:rPr lang="en-US" altLang="ko-KR" dirty="0">
                <a:latin typeface="Jeju Gothic"/>
              </a:rPr>
              <a:t>JSP, ASP, PHP </a:t>
            </a:r>
            <a:r>
              <a:rPr lang="ko-KR" altLang="en-US" dirty="0">
                <a:latin typeface="Jeju Gothic"/>
              </a:rPr>
              <a:t>등은 웹 컨테이너</a:t>
            </a:r>
            <a:r>
              <a:rPr lang="en-US" altLang="ko-KR" dirty="0">
                <a:latin typeface="Jeju Gothic"/>
              </a:rPr>
              <a:t>(</a:t>
            </a:r>
            <a:r>
              <a:rPr lang="ko-KR" altLang="en-US" dirty="0" err="1">
                <a:latin typeface="Jeju Gothic"/>
              </a:rPr>
              <a:t>톰캣</a:t>
            </a:r>
            <a:r>
              <a:rPr lang="en-US" altLang="ko-KR" dirty="0">
                <a:latin typeface="Jeju Gothic"/>
              </a:rPr>
              <a:t>)</a:t>
            </a:r>
            <a:r>
              <a:rPr lang="ko-KR" altLang="en-US" dirty="0">
                <a:latin typeface="Jeju Gothic"/>
              </a:rPr>
              <a:t>에게 전달한다</a:t>
            </a:r>
            <a:r>
              <a:rPr lang="en-US" altLang="ko-KR" dirty="0">
                <a:latin typeface="Jeju Gothic"/>
              </a:rPr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3903" y="2322118"/>
            <a:ext cx="487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Jeju Gothic"/>
              </a:rPr>
              <a:t>WAS(Web Application Server)</a:t>
            </a:r>
            <a:endParaRPr lang="en-US" altLang="ko-KR" b="0" i="0" dirty="0">
              <a:effectLst/>
              <a:latin typeface="Jeju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7688" y="2730518"/>
            <a:ext cx="11125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dirty="0">
                <a:latin typeface="Jeju Gothic"/>
              </a:rPr>
              <a:t>컨테이너</a:t>
            </a:r>
            <a:r>
              <a:rPr lang="en-US" altLang="ko-KR" sz="1600" dirty="0">
                <a:latin typeface="Jeju Gothic"/>
              </a:rPr>
              <a:t>, </a:t>
            </a:r>
            <a:r>
              <a:rPr lang="ko-KR" altLang="en-US" sz="1600" dirty="0">
                <a:latin typeface="Jeju Gothic"/>
              </a:rPr>
              <a:t>웹 컨테이너</a:t>
            </a:r>
            <a:r>
              <a:rPr lang="en-US" altLang="ko-KR" sz="1600" dirty="0">
                <a:latin typeface="Jeju Gothic"/>
              </a:rPr>
              <a:t>, </a:t>
            </a:r>
            <a:r>
              <a:rPr lang="ko-KR" altLang="en-US" sz="1600" dirty="0" err="1">
                <a:latin typeface="Jeju Gothic"/>
              </a:rPr>
              <a:t>서블릿</a:t>
            </a:r>
            <a:r>
              <a:rPr lang="ko-KR" altLang="en-US" sz="1600" dirty="0">
                <a:latin typeface="Jeju Gothic"/>
              </a:rPr>
              <a:t> 컨테이너라고 부름</a:t>
            </a:r>
          </a:p>
          <a:p>
            <a:pPr>
              <a:buFont typeface="+mj-lt"/>
              <a:buAutoNum type="arabicPeriod"/>
            </a:pPr>
            <a:r>
              <a:rPr lang="en-US" altLang="ko-KR" sz="1600" b="1" dirty="0">
                <a:latin typeface="Jeju Gothic"/>
              </a:rPr>
              <a:t>JSP,</a:t>
            </a:r>
            <a:r>
              <a:rPr lang="ko-KR" altLang="en-US" sz="1600" b="1" dirty="0" err="1">
                <a:latin typeface="Jeju Gothic"/>
              </a:rPr>
              <a:t>서블릿처리</a:t>
            </a:r>
            <a:r>
              <a:rPr lang="en-US" altLang="ko-KR" sz="1600" b="1" dirty="0">
                <a:latin typeface="Jeju Gothic"/>
              </a:rPr>
              <a:t>,HTTP</a:t>
            </a:r>
            <a:r>
              <a:rPr lang="ko-KR" altLang="en-US" sz="1600" b="1" dirty="0">
                <a:latin typeface="Jeju Gothic"/>
              </a:rPr>
              <a:t>요청 수신 및 응답</a:t>
            </a:r>
          </a:p>
          <a:p>
            <a:pPr>
              <a:buFont typeface="+mj-lt"/>
              <a:buAutoNum type="arabicPeriod"/>
            </a:pPr>
            <a:r>
              <a:rPr lang="ko-KR" altLang="en-US" sz="1600" dirty="0">
                <a:latin typeface="Jeju Gothic"/>
              </a:rPr>
              <a:t>아파치만 쓰면 정적인 </a:t>
            </a:r>
            <a:r>
              <a:rPr lang="ko-KR" altLang="en-US" sz="1600" dirty="0" err="1">
                <a:latin typeface="Jeju Gothic"/>
              </a:rPr>
              <a:t>웹페이지만</a:t>
            </a:r>
            <a:r>
              <a:rPr lang="ko-KR" altLang="en-US" sz="1600" dirty="0">
                <a:latin typeface="Jeju Gothic"/>
              </a:rPr>
              <a:t> 처리하므로 처리속도가 매우 빠르고 안정적이다</a:t>
            </a:r>
            <a:r>
              <a:rPr lang="en-US" altLang="ko-KR" sz="1600" dirty="0">
                <a:latin typeface="Jeju Gothic"/>
              </a:rPr>
              <a:t>.</a:t>
            </a:r>
            <a:endParaRPr lang="en-US" altLang="ko-KR" sz="1600" b="0" i="0" dirty="0">
              <a:effectLst/>
              <a:latin typeface="Jeju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3903" y="3869433"/>
            <a:ext cx="11413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(WAS)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를 쓰면 동적인 데이터 처리가 가능하다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 DB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연결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데이터 조작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, 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다른 응용프로그램과 상호 작용이 가능하다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 </a:t>
            </a: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톰캣은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8080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포트로 처리한다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3999" y="177457"/>
            <a:ext cx="3563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WAS </a:t>
            </a:r>
            <a:r>
              <a:rPr lang="ko-KR" altLang="en-US" sz="24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시스템 환경 구축</a:t>
            </a:r>
            <a:endParaRPr lang="en-US" altLang="ko-KR" sz="24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0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0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아파치톰캣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(</a:t>
            </a:r>
            <a:r>
              <a:rPr lang="en-US" altLang="ko-KR" dirty="0" err="1">
                <a:solidFill>
                  <a:srgbClr val="111111"/>
                </a:solidFill>
                <a:latin typeface="Jeju Gothic"/>
              </a:rPr>
              <a:t>Apache+Tomcat</a:t>
            </a:r>
            <a:r>
              <a:rPr lang="en-US" altLang="ko-KR" dirty="0">
                <a:solidFill>
                  <a:srgbClr val="111111"/>
                </a:solidFill>
                <a:latin typeface="Jeju Gothic"/>
              </a:rPr>
              <a:t>)</a:t>
            </a:r>
            <a:endParaRPr lang="en-US" altLang="ko-KR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3" name="Picture 2" descr="C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132" y="184666"/>
            <a:ext cx="2547252" cy="16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0645" y="772347"/>
            <a:ext cx="8920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Jeju Gothic"/>
              </a:rPr>
              <a:t>톰캣이</a:t>
            </a:r>
            <a:r>
              <a:rPr lang="ko-KR" altLang="en-US" dirty="0">
                <a:latin typeface="Jeju Gothic"/>
              </a:rPr>
              <a:t> </a:t>
            </a:r>
            <a:r>
              <a:rPr lang="ko-KR" altLang="en-US" dirty="0" err="1">
                <a:latin typeface="Jeju Gothic"/>
              </a:rPr>
              <a:t>아파치의</a:t>
            </a:r>
            <a:r>
              <a:rPr lang="ko-KR" altLang="en-US" dirty="0">
                <a:latin typeface="Jeju Gothic"/>
              </a:rPr>
              <a:t> 기능 일부를 가져와서 제공해주는 형태이기 때문에 같이 합쳐서 부른다</a:t>
            </a:r>
            <a:r>
              <a:rPr lang="en-US" altLang="ko-KR" dirty="0">
                <a:latin typeface="Jeju Gothic"/>
              </a:rPr>
              <a:t>. WAS(Web Application Server)</a:t>
            </a:r>
            <a:endParaRPr lang="ko-KR" altLang="en-US" dirty="0"/>
          </a:p>
        </p:txBody>
      </p:sp>
      <p:pic>
        <p:nvPicPr>
          <p:cNvPr id="5" name="Picture 4" descr="Co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8678"/>
            <a:ext cx="9805789" cy="51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36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112569"/>
            <a:ext cx="1178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Jeju Gothic"/>
              </a:rPr>
              <a:t>그림을 통해서 </a:t>
            </a:r>
            <a:r>
              <a:rPr lang="ko-KR" altLang="en-US" dirty="0" err="1">
                <a:latin typeface="Jeju Gothic"/>
              </a:rPr>
              <a:t>아파치와</a:t>
            </a:r>
            <a:r>
              <a:rPr lang="ko-KR" altLang="en-US" dirty="0">
                <a:latin typeface="Jeju Gothic"/>
              </a:rPr>
              <a:t> </a:t>
            </a:r>
            <a:r>
              <a:rPr lang="ko-KR" altLang="en-US" dirty="0" err="1">
                <a:latin typeface="Jeju Gothic"/>
              </a:rPr>
              <a:t>톰캣의</a:t>
            </a:r>
            <a:r>
              <a:rPr lang="ko-KR" altLang="en-US" dirty="0">
                <a:latin typeface="Jeju Gothic"/>
              </a:rPr>
              <a:t> 차이를 알 수 있다</a:t>
            </a:r>
            <a:r>
              <a:rPr lang="en-US" altLang="ko-KR" dirty="0">
                <a:latin typeface="Jeju Gothic"/>
              </a:rPr>
              <a:t>. </a:t>
            </a:r>
            <a:r>
              <a:rPr lang="ko-KR" altLang="en-US" dirty="0" err="1">
                <a:latin typeface="Jeju Gothic"/>
              </a:rPr>
              <a:t>톰캣은</a:t>
            </a:r>
            <a:r>
              <a:rPr lang="ko-KR" altLang="en-US" dirty="0">
                <a:latin typeface="Jeju Gothic"/>
              </a:rPr>
              <a:t> 일반적으로 </a:t>
            </a:r>
            <a:r>
              <a:rPr lang="en-US" altLang="ko-KR" dirty="0">
                <a:latin typeface="Jeju Gothic"/>
              </a:rPr>
              <a:t>WAS(</a:t>
            </a:r>
            <a:r>
              <a:rPr lang="en-US" altLang="ko-KR" dirty="0" err="1">
                <a:latin typeface="Jeju Gothic"/>
              </a:rPr>
              <a:t>Wep</a:t>
            </a:r>
            <a:r>
              <a:rPr lang="en-US" altLang="ko-KR" dirty="0">
                <a:latin typeface="Jeju Gothic"/>
              </a:rPr>
              <a:t>)</a:t>
            </a:r>
            <a:r>
              <a:rPr lang="ko-KR" altLang="en-US" dirty="0">
                <a:latin typeface="Jeju Gothic"/>
              </a:rPr>
              <a:t>라고 불리며</a:t>
            </a:r>
            <a:r>
              <a:rPr lang="en-US" altLang="ko-KR" dirty="0">
                <a:latin typeface="Jeju Gothic"/>
              </a:rPr>
              <a:t>, </a:t>
            </a:r>
            <a:r>
              <a:rPr lang="ko-KR" altLang="en-US" dirty="0" err="1">
                <a:latin typeface="Jeju Gothic"/>
              </a:rPr>
              <a:t>톰캣은</a:t>
            </a:r>
            <a:r>
              <a:rPr lang="ko-KR" altLang="en-US" dirty="0">
                <a:latin typeface="Jeju Gothic"/>
              </a:rPr>
              <a:t> </a:t>
            </a:r>
            <a:r>
              <a:rPr lang="ko-KR" altLang="en-US" dirty="0" err="1">
                <a:latin typeface="Jeju Gothic"/>
              </a:rPr>
              <a:t>아파치와</a:t>
            </a:r>
            <a:r>
              <a:rPr lang="ko-KR" altLang="en-US" dirty="0">
                <a:latin typeface="Jeju Gothic"/>
              </a:rPr>
              <a:t> 합쳐서 </a:t>
            </a:r>
            <a:r>
              <a:rPr lang="ko-KR" altLang="en-US" dirty="0" err="1">
                <a:latin typeface="Jeju Gothic"/>
              </a:rPr>
              <a:t>아파치톰캣</a:t>
            </a:r>
            <a:r>
              <a:rPr lang="ko-KR" altLang="en-US" dirty="0">
                <a:latin typeface="Jeju Gothic"/>
              </a:rPr>
              <a:t> 이라 부른다</a:t>
            </a:r>
            <a:r>
              <a:rPr lang="en-US" altLang="ko-KR" dirty="0">
                <a:latin typeface="Jeju Gothic"/>
              </a:rPr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9512" y="980728"/>
            <a:ext cx="120124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400" dirty="0">
                <a:latin typeface="Jeju Gothic"/>
              </a:rPr>
              <a:t>아파치만 사용하면 정적인 </a:t>
            </a:r>
            <a:r>
              <a:rPr lang="ko-KR" altLang="en-US" sz="1400" dirty="0" err="1">
                <a:latin typeface="Jeju Gothic"/>
              </a:rPr>
              <a:t>웹페이지만</a:t>
            </a:r>
            <a:r>
              <a:rPr lang="ko-KR" altLang="en-US" sz="1400" dirty="0">
                <a:latin typeface="Jeju Gothic"/>
              </a:rPr>
              <a:t> 처리 </a:t>
            </a:r>
            <a:r>
              <a:rPr lang="ko-KR" altLang="en-US" sz="1400" dirty="0" smtClean="0">
                <a:latin typeface="Jeju Gothic"/>
              </a:rPr>
              <a:t>가능</a:t>
            </a:r>
            <a:endParaRPr lang="en-US" altLang="ko-KR" sz="1400" dirty="0" smtClean="0">
              <a:latin typeface="Jeju Gothic"/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latin typeface="Jeju Gothic"/>
            </a:endParaRPr>
          </a:p>
          <a:p>
            <a:pPr>
              <a:buFont typeface="+mj-lt"/>
              <a:buAutoNum type="arabicPeriod"/>
            </a:pPr>
            <a:r>
              <a:rPr lang="ko-KR" altLang="en-US" sz="1400" dirty="0" err="1">
                <a:latin typeface="Jeju Gothic"/>
              </a:rPr>
              <a:t>톰캣만</a:t>
            </a:r>
            <a:r>
              <a:rPr lang="ko-KR" altLang="en-US" sz="1400" dirty="0">
                <a:latin typeface="Jeju Gothic"/>
              </a:rPr>
              <a:t> 사용하면 동적인 </a:t>
            </a:r>
            <a:r>
              <a:rPr lang="ko-KR" altLang="en-US" sz="1400" dirty="0" err="1">
                <a:latin typeface="Jeju Gothic"/>
              </a:rPr>
              <a:t>웹페이지</a:t>
            </a:r>
            <a:r>
              <a:rPr lang="ko-KR" altLang="en-US" sz="1400" dirty="0">
                <a:latin typeface="Jeju Gothic"/>
              </a:rPr>
              <a:t> 처리가 가능하지만 </a:t>
            </a:r>
            <a:r>
              <a:rPr lang="ko-KR" altLang="en-US" sz="1400" dirty="0" err="1">
                <a:latin typeface="Jeju Gothic"/>
              </a:rPr>
              <a:t>아파치에서</a:t>
            </a:r>
            <a:r>
              <a:rPr lang="ko-KR" altLang="en-US" sz="1400" dirty="0">
                <a:latin typeface="Jeju Gothic"/>
              </a:rPr>
              <a:t> 필요한 기능을 </a:t>
            </a:r>
            <a:r>
              <a:rPr lang="ko-KR" altLang="en-US" sz="1400" dirty="0" err="1">
                <a:latin typeface="Jeju Gothic"/>
              </a:rPr>
              <a:t>못가져옴</a:t>
            </a:r>
            <a:r>
              <a:rPr lang="en-US" altLang="ko-KR" sz="1400" dirty="0">
                <a:latin typeface="Jeju Gothic"/>
              </a:rPr>
              <a:t>. </a:t>
            </a:r>
            <a:r>
              <a:rPr lang="ko-KR" altLang="en-US" sz="1400" dirty="0">
                <a:latin typeface="Jeju Gothic"/>
              </a:rPr>
              <a:t>또한 여러 사용자가 </a:t>
            </a:r>
            <a:r>
              <a:rPr lang="ko-KR" altLang="en-US" sz="1400" dirty="0" err="1">
                <a:latin typeface="Jeju Gothic"/>
              </a:rPr>
              <a:t>요청할시에</a:t>
            </a:r>
            <a:r>
              <a:rPr lang="ko-KR" altLang="en-US" sz="1400" dirty="0">
                <a:latin typeface="Jeju Gothic"/>
              </a:rPr>
              <a:t> </a:t>
            </a:r>
            <a:r>
              <a:rPr lang="ko-KR" altLang="en-US" sz="1400" dirty="0" err="1">
                <a:latin typeface="Jeju Gothic"/>
              </a:rPr>
              <a:t>톰캣에</a:t>
            </a:r>
            <a:r>
              <a:rPr lang="ko-KR" altLang="en-US" sz="1400" dirty="0">
                <a:latin typeface="Jeju Gothic"/>
              </a:rPr>
              <a:t> 과부하가 걸림</a:t>
            </a:r>
            <a:r>
              <a:rPr lang="en-US" altLang="ko-KR" sz="1400" dirty="0" smtClean="0">
                <a:latin typeface="Jeju Gothic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1400" dirty="0">
              <a:latin typeface="Jeju Gothic"/>
            </a:endParaRPr>
          </a:p>
          <a:p>
            <a:pPr>
              <a:buFont typeface="+mj-lt"/>
              <a:buAutoNum type="arabicPeriod"/>
            </a:pPr>
            <a:r>
              <a:rPr lang="ko-KR" altLang="en-US" sz="1400" dirty="0" err="1">
                <a:latin typeface="Jeju Gothic"/>
              </a:rPr>
              <a:t>아파치와</a:t>
            </a:r>
            <a:r>
              <a:rPr lang="ko-KR" altLang="en-US" sz="1400" dirty="0">
                <a:latin typeface="Jeju Gothic"/>
              </a:rPr>
              <a:t> </a:t>
            </a:r>
            <a:r>
              <a:rPr lang="ko-KR" altLang="en-US" sz="1400" dirty="0" err="1">
                <a:latin typeface="Jeju Gothic"/>
              </a:rPr>
              <a:t>톰캣을</a:t>
            </a:r>
            <a:r>
              <a:rPr lang="ko-KR" altLang="en-US" sz="1400" dirty="0">
                <a:latin typeface="Jeju Gothic"/>
              </a:rPr>
              <a:t> 같이 쓰면 아파치는 정적인 데이터만 처리하고</a:t>
            </a:r>
            <a:r>
              <a:rPr lang="en-US" altLang="ko-KR" sz="1400" dirty="0">
                <a:latin typeface="Jeju Gothic"/>
              </a:rPr>
              <a:t>, JSP </a:t>
            </a:r>
            <a:r>
              <a:rPr lang="ko-KR" altLang="en-US" sz="1400" dirty="0">
                <a:latin typeface="Jeju Gothic"/>
              </a:rPr>
              <a:t>처리는 </a:t>
            </a:r>
            <a:r>
              <a:rPr lang="en-US" altLang="ko-KR" sz="1400" dirty="0">
                <a:latin typeface="Jeju Gothic"/>
              </a:rPr>
              <a:t>Web Container(</a:t>
            </a:r>
            <a:r>
              <a:rPr lang="ko-KR" altLang="en-US" sz="1400" dirty="0" err="1">
                <a:latin typeface="Jeju Gothic"/>
              </a:rPr>
              <a:t>톰캣의</a:t>
            </a:r>
            <a:r>
              <a:rPr lang="ko-KR" altLang="en-US" sz="1400" dirty="0">
                <a:latin typeface="Jeju Gothic"/>
              </a:rPr>
              <a:t> 일부</a:t>
            </a:r>
            <a:r>
              <a:rPr lang="en-US" altLang="ko-KR" sz="1400" dirty="0">
                <a:latin typeface="Jeju Gothic"/>
              </a:rPr>
              <a:t>)</a:t>
            </a:r>
            <a:r>
              <a:rPr lang="ko-KR" altLang="en-US" sz="1400" dirty="0">
                <a:latin typeface="Jeju Gothic"/>
              </a:rPr>
              <a:t>로 보내주어 분산처리 할 수 있다</a:t>
            </a:r>
            <a:r>
              <a:rPr lang="en-US" altLang="ko-KR" sz="1400" dirty="0">
                <a:latin typeface="Jeju Gothic"/>
              </a:rPr>
              <a:t>.</a:t>
            </a:r>
            <a:endParaRPr lang="en-US" altLang="ko-KR" sz="1400" b="0" i="0" dirty="0">
              <a:effectLst/>
              <a:latin typeface="Jeju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2798" y="2372107"/>
            <a:ext cx="11845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25B3BC"/>
                </a:solidFill>
                <a:latin typeface="Jeju Gothic"/>
              </a:rPr>
              <a:t>아파치 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: 80</a:t>
            </a:r>
            <a:r>
              <a:rPr lang="ko-KR" altLang="en-US" dirty="0" smtClean="0">
                <a:solidFill>
                  <a:srgbClr val="25B3BC"/>
                </a:solidFill>
                <a:latin typeface="Jeju Gothic"/>
              </a:rPr>
              <a:t>포트</a:t>
            </a:r>
            <a:r>
              <a:rPr lang="en-US" altLang="ko-KR" dirty="0" smtClean="0">
                <a:solidFill>
                  <a:srgbClr val="25B3BC"/>
                </a:solidFill>
                <a:latin typeface="Jeju Gothic"/>
              </a:rPr>
              <a:t>, </a:t>
            </a:r>
            <a:r>
              <a:rPr lang="ko-KR" altLang="en-US" dirty="0" err="1" smtClean="0">
                <a:solidFill>
                  <a:srgbClr val="25B3BC"/>
                </a:solidFill>
                <a:latin typeface="Jeju Gothic"/>
              </a:rPr>
              <a:t>톰캣</a:t>
            </a:r>
            <a:r>
              <a:rPr lang="ko-KR" altLang="en-US" dirty="0" smtClean="0">
                <a:solidFill>
                  <a:srgbClr val="25B3BC"/>
                </a:solidFill>
                <a:latin typeface="Jeju Gothic"/>
              </a:rPr>
              <a:t> 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: 8080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</a:t>
            </a:r>
            <a:br>
              <a:rPr lang="ko-KR" altLang="en-US" dirty="0">
                <a:solidFill>
                  <a:srgbClr val="25B3BC"/>
                </a:solidFill>
                <a:latin typeface="Jeju Gothic"/>
              </a:rPr>
            </a:br>
            <a:r>
              <a:rPr lang="en-US" altLang="ko-KR" dirty="0">
                <a:solidFill>
                  <a:srgbClr val="25B3BC"/>
                </a:solidFill>
                <a:latin typeface="Jeju Gothic"/>
              </a:rPr>
              <a:t>(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하지만 실제로는 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포트로 다 처리하므로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, 8080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포트는 아파치가 알아서 보내줌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. 8080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포트를 다루거나 보려면 </a:t>
            </a:r>
            <a:r>
              <a:rPr lang="ko-KR" altLang="en-US" dirty="0" err="1">
                <a:solidFill>
                  <a:srgbClr val="25B3BC"/>
                </a:solidFill>
                <a:latin typeface="Jeju Gothic"/>
              </a:rPr>
              <a:t>리눅스단에서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 처리하거나 수동적으로 포트 </a:t>
            </a:r>
            <a:r>
              <a:rPr lang="ko-KR" altLang="en-US" dirty="0" err="1">
                <a:solidFill>
                  <a:srgbClr val="25B3BC"/>
                </a:solidFill>
                <a:latin typeface="Jeju Gothic"/>
              </a:rPr>
              <a:t>처리할때</a:t>
            </a:r>
            <a:r>
              <a:rPr lang="ko-KR" altLang="en-US" dirty="0">
                <a:solidFill>
                  <a:srgbClr val="25B3BC"/>
                </a:solidFill>
                <a:latin typeface="Jeju Gothic"/>
              </a:rPr>
              <a:t> 빼고는 </a:t>
            </a:r>
            <a:r>
              <a:rPr lang="ko-KR" altLang="en-US" dirty="0" err="1">
                <a:solidFill>
                  <a:srgbClr val="25B3BC"/>
                </a:solidFill>
                <a:latin typeface="Jeju Gothic"/>
              </a:rPr>
              <a:t>보기힘듬</a:t>
            </a:r>
            <a:r>
              <a:rPr lang="en-US" altLang="ko-KR" dirty="0">
                <a:solidFill>
                  <a:srgbClr val="25B3BC"/>
                </a:solidFill>
                <a:latin typeface="Jeju Gothic"/>
              </a:rPr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3747650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111111"/>
                </a:solidFill>
                <a:latin typeface="Jeju Gothic"/>
              </a:rPr>
              <a:t>아파치 </a:t>
            </a:r>
            <a:r>
              <a:rPr lang="ko-KR" altLang="en-US" dirty="0" err="1">
                <a:solidFill>
                  <a:srgbClr val="111111"/>
                </a:solidFill>
                <a:latin typeface="Jeju Gothic"/>
              </a:rPr>
              <a:t>톰캣</a:t>
            </a:r>
            <a:r>
              <a:rPr lang="ko-KR" altLang="en-US" dirty="0">
                <a:solidFill>
                  <a:srgbClr val="111111"/>
                </a:solidFill>
                <a:latin typeface="Jeju Gothic"/>
              </a:rPr>
              <a:t> 정리</a:t>
            </a:r>
            <a:endParaRPr lang="ko-KR" altLang="en-US" b="0" i="0" dirty="0">
              <a:solidFill>
                <a:srgbClr val="111111"/>
              </a:solidFill>
              <a:effectLst/>
              <a:latin typeface="Jeju Gothic"/>
            </a:endParaRPr>
          </a:p>
        </p:txBody>
      </p:sp>
      <p:pic>
        <p:nvPicPr>
          <p:cNvPr id="6" name="Picture 2" descr="C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223" y="3595885"/>
            <a:ext cx="8180795" cy="30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235570" y="2510287"/>
            <a:ext cx="20962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35305" y="2325621"/>
            <a:ext cx="29915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추후 </a:t>
            </a:r>
            <a:r>
              <a:rPr lang="en-US" altLang="ko-KR" dirty="0" smtClean="0">
                <a:solidFill>
                  <a:srgbClr val="FF0000"/>
                </a:solidFill>
              </a:rPr>
              <a:t>80</a:t>
            </a:r>
            <a:r>
              <a:rPr lang="ko-KR" altLang="en-US" dirty="0" smtClean="0">
                <a:solidFill>
                  <a:srgbClr val="FF0000"/>
                </a:solidFill>
              </a:rPr>
              <a:t>포트로 </a:t>
            </a:r>
            <a:r>
              <a:rPr lang="ko-KR" altLang="en-US" dirty="0" err="1" smtClean="0">
                <a:solidFill>
                  <a:srgbClr val="FF0000"/>
                </a:solidFill>
              </a:rPr>
              <a:t>변경후</a:t>
            </a:r>
            <a:r>
              <a:rPr lang="ko-KR" altLang="en-US" dirty="0" smtClean="0">
                <a:solidFill>
                  <a:srgbClr val="FF0000"/>
                </a:solidFill>
              </a:rPr>
              <a:t> 사용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7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8930" y="0"/>
            <a:ext cx="4238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dirty="0" smtClean="0"/>
              <a:t> PC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WAS(Tomcat)</a:t>
            </a:r>
            <a:r>
              <a:rPr lang="ko-KR" altLang="en-US" sz="2400" dirty="0" smtClean="0"/>
              <a:t> 실행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395536" y="397339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monitor tomcat</a:t>
            </a:r>
            <a:r>
              <a:rPr lang="ko-KR" altLang="en-US" dirty="0"/>
              <a:t>과 </a:t>
            </a:r>
            <a:r>
              <a:rPr lang="en-US" altLang="ko-KR" dirty="0"/>
              <a:t>Windows</a:t>
            </a:r>
            <a:r>
              <a:rPr lang="ko-KR" altLang="en-US" dirty="0"/>
              <a:t>의 서비스 이용방법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750077"/>
            <a:ext cx="365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1) monitor tomcat</a:t>
            </a:r>
            <a:r>
              <a:rPr lang="ko-KR" altLang="en-US" dirty="0" smtClean="0"/>
              <a:t>을 이용한 실행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1160257"/>
            <a:ext cx="775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윈도우 시작메뉴 </a:t>
            </a:r>
            <a:r>
              <a:rPr lang="en-US" altLang="ko-KR" dirty="0" smtClean="0"/>
              <a:t>-&gt; Apache Tomcat 9.0 Tomcat 9 -&gt; monitor tomcat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708" y="0"/>
            <a:ext cx="3713171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24" y="1570437"/>
            <a:ext cx="2737004" cy="505507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8023" y="6236898"/>
            <a:ext cx="759124" cy="4917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86924" y="5072332"/>
            <a:ext cx="970940" cy="11645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5536" y="4796286"/>
            <a:ext cx="3106789" cy="448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70672" y="5072332"/>
            <a:ext cx="6116128" cy="362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8807570" y="5132717"/>
            <a:ext cx="2751826" cy="51758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7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42" y="1123640"/>
            <a:ext cx="4253630" cy="5125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87" y="1144429"/>
            <a:ext cx="4236378" cy="510495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60242" y="4304581"/>
            <a:ext cx="119044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566029" y="5779698"/>
            <a:ext cx="1319842" cy="4696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49943" y="0"/>
            <a:ext cx="962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톰캣</a:t>
            </a:r>
            <a:r>
              <a:rPr lang="ko-KR" altLang="en-US" dirty="0" smtClean="0"/>
              <a:t> 특성창의 </a:t>
            </a:r>
            <a:r>
              <a:rPr lang="en-US" altLang="ko-KR" dirty="0" smtClean="0"/>
              <a:t>General </a:t>
            </a:r>
            <a:r>
              <a:rPr lang="ko-KR" altLang="en-US" dirty="0" smtClean="0"/>
              <a:t>탭에서 </a:t>
            </a:r>
            <a:r>
              <a:rPr lang="en-US" altLang="ko-KR" dirty="0" smtClean="0"/>
              <a:t>start</a:t>
            </a:r>
            <a:r>
              <a:rPr lang="ko-KR" altLang="en-US" dirty="0" smtClean="0"/>
              <a:t>버튼을 클릭하면 </a:t>
            </a:r>
            <a:r>
              <a:rPr lang="ko-KR" altLang="en-US" dirty="0" err="1" smtClean="0"/>
              <a:t>톰캣이</a:t>
            </a:r>
            <a:r>
              <a:rPr lang="ko-KR" altLang="en-US" dirty="0" smtClean="0"/>
              <a:t> 실행되고 </a:t>
            </a:r>
            <a:r>
              <a:rPr lang="en-US" altLang="ko-KR" dirty="0" smtClean="0"/>
              <a:t>stop</a:t>
            </a:r>
            <a:r>
              <a:rPr lang="ko-KR" altLang="en-US" dirty="0" smtClean="0"/>
              <a:t>버튼으로 변경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122" y="396314"/>
            <a:ext cx="441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0000"/>
                </a:solidFill>
              </a:rPr>
              <a:t>실행 중지를 </a:t>
            </a:r>
            <a:r>
              <a:rPr lang="ko-KR" altLang="en-US" dirty="0" err="1" smtClean="0">
                <a:solidFill>
                  <a:srgbClr val="FF0000"/>
                </a:solidFill>
              </a:rPr>
              <a:t>원할시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stop</a:t>
            </a:r>
            <a:r>
              <a:rPr lang="ko-KR" altLang="en-US" dirty="0" smtClean="0">
                <a:solidFill>
                  <a:srgbClr val="FF0000"/>
                </a:solidFill>
              </a:rPr>
              <a:t>버튼을 클릭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14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Windows</a:t>
            </a:r>
            <a:r>
              <a:rPr lang="ko-KR" altLang="en-US" dirty="0" smtClean="0"/>
              <a:t>의 서비스를 이용한 실행방법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제어판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시스템 및 보안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관리도구 창에서 </a:t>
            </a:r>
            <a:r>
              <a:rPr lang="ko-KR" altLang="en-US" b="1" dirty="0" smtClean="0">
                <a:solidFill>
                  <a:srgbClr val="FF0000"/>
                </a:solidFill>
              </a:rPr>
              <a:t>서비스</a:t>
            </a:r>
            <a:r>
              <a:rPr lang="ko-KR" altLang="en-US" dirty="0" smtClean="0"/>
              <a:t>를 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5" y="845295"/>
            <a:ext cx="8620491" cy="48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5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51" y="825942"/>
            <a:ext cx="9756476" cy="5808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186847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서비스창의 </a:t>
            </a:r>
            <a:r>
              <a:rPr lang="ko-KR" altLang="en-US" dirty="0" err="1" smtClean="0"/>
              <a:t>구성요소중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apache tomcat8.0</a:t>
            </a:r>
            <a:r>
              <a:rPr lang="ko-KR" altLang="en-US" dirty="0" smtClean="0"/>
              <a:t>을 클릭하면 왼쪽에 서비스 상태를 변경하는 링크가 나타남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중지 상태면 시작을 실행중인 상태면 중지로 표시된다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시작을 클릭하면 서비스가 시작됨 </a:t>
            </a:r>
            <a:r>
              <a:rPr lang="ko-KR" altLang="en-US" dirty="0" err="1" smtClean="0"/>
              <a:t>종료시</a:t>
            </a:r>
            <a:r>
              <a:rPr lang="ko-KR" altLang="en-US" dirty="0" smtClean="0"/>
              <a:t> 중지를 클릭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25019" y="4399471"/>
            <a:ext cx="6909759" cy="284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4" y="2492482"/>
            <a:ext cx="3182811" cy="381397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78302" y="4541806"/>
            <a:ext cx="846069" cy="3579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4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573</Words>
  <Application>Microsoft Office PowerPoint</Application>
  <PresentationFormat>와이드스크린</PresentationFormat>
  <Paragraphs>120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HY그래픽M</vt:lpstr>
      <vt:lpstr>Jeju Gothic</vt:lpstr>
      <vt:lpstr>맑은 고딕</vt:lpstr>
      <vt:lpstr>Arial</vt:lpstr>
      <vt:lpstr>Trebuchet MS</vt:lpstr>
      <vt:lpstr>Wingdings</vt:lpstr>
      <vt:lpstr>Office 테마</vt:lpstr>
      <vt:lpstr>제 7강 모바일 웹시스템과 웹페이지 작성(1)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7강 모바일 웹시스템과 웹페이지 작성</dc:title>
  <dc:creator>Windows 사용자</dc:creator>
  <cp:lastModifiedBy>Windows 사용자</cp:lastModifiedBy>
  <cp:revision>14</cp:revision>
  <dcterms:created xsi:type="dcterms:W3CDTF">2020-09-14T08:38:55Z</dcterms:created>
  <dcterms:modified xsi:type="dcterms:W3CDTF">2020-09-14T13:43:02Z</dcterms:modified>
</cp:coreProperties>
</file>